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Nunito Light" pitchFamily="2" charset="0"/>
      <p:regular r:id="rId11"/>
    </p:embeddedFont>
    <p:embeddedFont>
      <p:font typeface="Nunito Semi Bold" panose="020B0604020202020204" charset="0"/>
      <p:regular r:id="rId12"/>
    </p:embeddedFont>
    <p:embeddedFont>
      <p:font typeface="PT Sans" panose="020B0503020203020204" pitchFamily="34" charset="0"/>
      <p:regular r:id="rId13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6544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42676" y="1523706"/>
            <a:ext cx="7468553" cy="1231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chemeClr val="bg1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Sistema de Diagnóstico Inteligente para Cáncer de Piel</a:t>
            </a:r>
            <a:endParaRPr lang="en-US" sz="385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1231666" y="3493307"/>
            <a:ext cx="7468553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Revolucionando el diagnóstico dermatológico mediante inteligencia artificial y análisis de imágenes dermatoscópicas para la detección temprana de lesiones cutáneas malignas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837723" y="5437199"/>
            <a:ext cx="746855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Carlos Andrés Beltran Ardila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64303" y="5772241"/>
            <a:ext cx="746855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Johan Sebastián Herrera</a:t>
            </a:r>
            <a:endParaRPr lang="en-US" sz="1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7D96D2-34E4-FB28-F925-49E4B7E06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051" y="300203"/>
            <a:ext cx="1982541" cy="97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04148"/>
            <a:ext cx="5273754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Contexto Clínico Actual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837724" y="1734145"/>
            <a:ext cx="3629501" cy="3578543"/>
          </a:xfrm>
          <a:prstGeom prst="roundRect">
            <a:avLst>
              <a:gd name="adj" fmla="val 8780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70015" y="1966436"/>
            <a:ext cx="3046095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Revisión Clínica Tradicional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070015" y="2400062"/>
            <a:ext cx="3164919" cy="2680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Los especialistas en dermatología realizan evaluaciones visuales directas de lesiones cutáneas, un proceso que depende enormemente de la experiencia clínica y puede presentar variabilidad interobservador significativa.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76656" y="1734145"/>
            <a:ext cx="3629620" cy="3578543"/>
          </a:xfrm>
          <a:prstGeom prst="roundRect">
            <a:avLst>
              <a:gd name="adj" fmla="val 8780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08947" y="1966436"/>
            <a:ext cx="2590562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Dermatoscopia Manual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4908947" y="2400062"/>
            <a:ext cx="3165038" cy="2345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Técnica de imagen no invasiva que amplifica las estructuras cutáneas mediante dispositivos ópticos especializados, mejorando la precisión diagnóstica pero requiriendo entrenamiento específico.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37724" y="5522119"/>
            <a:ext cx="7468553" cy="1903333"/>
          </a:xfrm>
          <a:prstGeom prst="roundRect">
            <a:avLst>
              <a:gd name="adj" fmla="val 1650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70015" y="5754410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Limitaciones Actuales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070015" y="6188035"/>
            <a:ext cx="7003971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Las herramientas de apoyo diagnóstico existentes presentan restricciones en precisión y disponibilidad, especialmente en centros de atención primaria y regiones con recursos limitados.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97230"/>
            <a:ext cx="5989558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Impacto del Cáncer de Piel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1621274" y="3093363"/>
            <a:ext cx="2576274" cy="523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95%</a:t>
            </a:r>
            <a:endParaRPr lang="en-US" sz="4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620" y="1784271"/>
            <a:ext cx="3141821" cy="31418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64970" y="5187791"/>
            <a:ext cx="2489121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Tasa de Supervivencia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37724" y="5621417"/>
            <a:ext cx="4143732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Cuando se detecta en estadios tempranos, el melanoma presenta tasas de supervivencia superiores al 95%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026825" y="3093363"/>
            <a:ext cx="2576274" cy="523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287.000</a:t>
            </a:r>
            <a:endParaRPr lang="en-US" sz="41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4170" y="1784271"/>
            <a:ext cx="3141821" cy="314182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87403" y="5187791"/>
            <a:ext cx="2855357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Casos Anuales en Europa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5243274" y="5621417"/>
            <a:ext cx="414373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Nuevos diagnósticos de cáncer de piel registrados anualmente según datos de ECIS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10432494" y="3093363"/>
            <a:ext cx="2576274" cy="523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15%</a:t>
            </a:r>
            <a:endParaRPr lang="en-US" sz="410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9840" y="1784271"/>
            <a:ext cx="3141821" cy="314182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88692" y="5187791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Crecimiento Anual</a:t>
            </a:r>
            <a:endParaRPr lang="en-US" sz="1900" dirty="0"/>
          </a:p>
        </p:txBody>
      </p:sp>
      <p:sp>
        <p:nvSpPr>
          <p:cNvPr id="14" name="Text 9"/>
          <p:cNvSpPr/>
          <p:nvPr/>
        </p:nvSpPr>
        <p:spPr>
          <a:xfrm>
            <a:off x="9648825" y="5621417"/>
            <a:ext cx="4143851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Incremento en la incidencia global de melanoma durante la última década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837724" y="6862167"/>
            <a:ext cx="1295495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 detección temprana representa el factor más crítico en el pronóstico del cáncer de piel. Los retrasos diagnósticos pueden comprometer significativamente los resultados terapéuticos y la supervivencia del paciente.</a:t>
            </a:r>
            <a:endParaRPr lang="en-US" sz="1600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492CC368-46CF-BF40-5788-3CCF36D090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22280" y="7639575"/>
            <a:ext cx="1812057" cy="49005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34946" y="514588"/>
            <a:ext cx="7646908" cy="2201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650"/>
              </a:lnSpc>
              <a:buNone/>
            </a:pPr>
            <a:r>
              <a:rPr lang="en-US" sz="6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Objetivo del Proyecto</a:t>
            </a:r>
            <a:endParaRPr lang="en-US" sz="6900" dirty="0"/>
          </a:p>
        </p:txBody>
      </p:sp>
      <p:sp>
        <p:nvSpPr>
          <p:cNvPr id="5" name="Text 1"/>
          <p:cNvSpPr/>
          <p:nvPr/>
        </p:nvSpPr>
        <p:spPr>
          <a:xfrm>
            <a:off x="6234946" y="2996922"/>
            <a:ext cx="7646908" cy="898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Desarrollar un sistema de apoyo al diagnóstico que, utilizando técnicas avanzadas de inteligencia artificial y el dataset HAM10000, pueda identificar lesiones cutáneas sospechosas con alta precisión y contribuir efectivamente a la detección temprana del cáncer de piel.</a:t>
            </a:r>
            <a:endParaRPr lang="en-US" sz="1450" dirty="0"/>
          </a:p>
        </p:txBody>
      </p:sp>
      <p:sp>
        <p:nvSpPr>
          <p:cNvPr id="6" name="Text 2"/>
          <p:cNvSpPr/>
          <p:nvPr/>
        </p:nvSpPr>
        <p:spPr>
          <a:xfrm>
            <a:off x="6234946" y="4105751"/>
            <a:ext cx="18704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01</a:t>
            </a:r>
            <a:endParaRPr lang="en-US" sz="1450" dirty="0"/>
          </a:p>
        </p:txBody>
      </p:sp>
      <p:sp>
        <p:nvSpPr>
          <p:cNvPr id="7" name="Shape 3"/>
          <p:cNvSpPr/>
          <p:nvPr/>
        </p:nvSpPr>
        <p:spPr>
          <a:xfrm>
            <a:off x="6234946" y="4400788"/>
            <a:ext cx="3729871" cy="22860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8" name="Text 4"/>
          <p:cNvSpPr/>
          <p:nvPr/>
        </p:nvSpPr>
        <p:spPr>
          <a:xfrm>
            <a:off x="6234946" y="4539972"/>
            <a:ext cx="2833092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Análisis y Preprocesamiento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6234946" y="4927402"/>
            <a:ext cx="3729871" cy="898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Procesamiento exhaustivo del dataset HAM10000 con técnicas de normalización y balanceado de clases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10151864" y="4105751"/>
            <a:ext cx="18704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02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10151864" y="4400788"/>
            <a:ext cx="3729990" cy="22860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2" name="Text 8"/>
          <p:cNvSpPr/>
          <p:nvPr/>
        </p:nvSpPr>
        <p:spPr>
          <a:xfrm>
            <a:off x="10151864" y="4539972"/>
            <a:ext cx="2237065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Desarrollo del Modelo</a:t>
            </a:r>
            <a:endParaRPr lang="en-US" sz="1700" dirty="0"/>
          </a:p>
        </p:txBody>
      </p:sp>
      <p:sp>
        <p:nvSpPr>
          <p:cNvPr id="13" name="Text 9"/>
          <p:cNvSpPr/>
          <p:nvPr/>
        </p:nvSpPr>
        <p:spPr>
          <a:xfrm>
            <a:off x="10151864" y="4927402"/>
            <a:ext cx="3729990" cy="898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Implementación de redes neuronales convolucionales especializadas en clasificación de imágenes médicas</a:t>
            </a:r>
            <a:endParaRPr lang="en-US" sz="1450" dirty="0"/>
          </a:p>
        </p:txBody>
      </p:sp>
      <p:sp>
        <p:nvSpPr>
          <p:cNvPr id="14" name="Text 10"/>
          <p:cNvSpPr/>
          <p:nvPr/>
        </p:nvSpPr>
        <p:spPr>
          <a:xfrm>
            <a:off x="6234946" y="6153031"/>
            <a:ext cx="18704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5" name="Shape 11"/>
          <p:cNvSpPr/>
          <p:nvPr/>
        </p:nvSpPr>
        <p:spPr>
          <a:xfrm>
            <a:off x="6234946" y="6448068"/>
            <a:ext cx="7646908" cy="22860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6" name="Text 12"/>
          <p:cNvSpPr/>
          <p:nvPr/>
        </p:nvSpPr>
        <p:spPr>
          <a:xfrm>
            <a:off x="6234946" y="6587252"/>
            <a:ext cx="2201823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Validación Clínica</a:t>
            </a:r>
            <a:endParaRPr lang="en-US" sz="1700" dirty="0"/>
          </a:p>
        </p:txBody>
      </p:sp>
      <p:sp>
        <p:nvSpPr>
          <p:cNvPr id="17" name="Text 13"/>
          <p:cNvSpPr/>
          <p:nvPr/>
        </p:nvSpPr>
        <p:spPr>
          <a:xfrm>
            <a:off x="6234946" y="6974681"/>
            <a:ext cx="7646908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Evaluación rigurosa mediante métricas de desempeño específicas para aplicaciones médicas</a:t>
            </a:r>
            <a:endParaRPr lang="en-US" sz="1450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57384820-65C7-A080-FA4B-92404A925D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2280" y="7639575"/>
            <a:ext cx="1812057" cy="490053"/>
          </a:xfrm>
          <a:prstGeom prst="rect">
            <a:avLst/>
          </a:prstGeom>
        </p:spPr>
      </p:pic>
      <p:pic>
        <p:nvPicPr>
          <p:cNvPr id="1028" name="Picture 4" descr="figure 1">
            <a:extLst>
              <a:ext uri="{FF2B5EF4-FFF2-40B4-BE49-F238E27FC236}">
                <a16:creationId xmlns:a16="http://schemas.microsoft.com/office/drawing/2014/main" id="{905FCCAC-0B83-4407-90B5-931507F94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530722" cy="8129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40262"/>
            <a:ext cx="9828014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Dataset HAM10000: Fundamento Científico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37724" y="2279690"/>
            <a:ext cx="3183136" cy="369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Características Técnicas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837724" y="2858810"/>
            <a:ext cx="756856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10.015 imágenes dermatoscópicas de alta calidad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37724" y="3267075"/>
            <a:ext cx="756856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Resolución estándar de 600×450 píxeles en formato JPG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37724" y="3675340"/>
            <a:ext cx="756856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Validación histopatológica en casos seleccionados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37724" y="4083606"/>
            <a:ext cx="756856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Metadatos clínicos complementarios incluidos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37724" y="4628078"/>
            <a:ext cx="2957036" cy="369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Origen y Validación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837724" y="5207198"/>
            <a:ext cx="7568565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Desarrollado por la Universidad Médica de Viena en colaboración con instituciones internacionales. Disponible en Kaggle como recurso público para investigación médica y desarrollo de algoritmos diagnósticos.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924925" y="4623554"/>
            <a:ext cx="4875371" cy="2230041"/>
          </a:xfrm>
          <a:prstGeom prst="roundRect">
            <a:avLst>
              <a:gd name="adj" fmla="val 14089"/>
            </a:avLst>
          </a:prstGeom>
          <a:solidFill>
            <a:srgbClr val="483304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4356" y="4938117"/>
            <a:ext cx="261818" cy="209431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9605605" y="4885253"/>
            <a:ext cx="3985260" cy="1675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 dataset HAM10000 representa uno de los conjuntos de datos más completos y bien documentados para el desarrollo de sistemas de inteligencia artificial en dermatología.</a:t>
            </a:r>
            <a:endParaRPr lang="en-US" sz="160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1144360D-B1C6-8BC2-D62B-9180DDFC14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2280" y="7639575"/>
            <a:ext cx="1812057" cy="490053"/>
          </a:xfrm>
          <a:prstGeom prst="rect">
            <a:avLst/>
          </a:prstGeom>
        </p:spPr>
      </p:pic>
      <p:pic>
        <p:nvPicPr>
          <p:cNvPr id="2050" name="Picture 2" descr="Skin Cancer MNIST: HAM10000 | Kaggle">
            <a:extLst>
              <a:ext uri="{FF2B5EF4-FFF2-40B4-BE49-F238E27FC236}">
                <a16:creationId xmlns:a16="http://schemas.microsoft.com/office/drawing/2014/main" id="{40A38672-A852-8485-E6F5-B6BEBC1EC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4925" y="1669138"/>
            <a:ext cx="4867750" cy="284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1374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331" y="2822734"/>
            <a:ext cx="4925854" cy="544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Clasificación Diagnóstica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740331" y="3644741"/>
            <a:ext cx="6482358" cy="1946672"/>
          </a:xfrm>
          <a:prstGeom prst="roundRect">
            <a:avLst>
              <a:gd name="adj" fmla="val 14263"/>
            </a:avLst>
          </a:prstGeom>
          <a:solidFill>
            <a:srgbClr val="00002E">
              <a:alpha val="75000"/>
            </a:srgbClr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191" y="3667601"/>
            <a:ext cx="6436638" cy="555308"/>
          </a:xfrm>
          <a:prstGeom prst="roundRect">
            <a:avLst>
              <a:gd name="adj" fmla="val 45061"/>
            </a:avLst>
          </a:prstGeom>
          <a:solidFill>
            <a:srgbClr val="00002E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623" y="3760232"/>
            <a:ext cx="277654" cy="34706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48214" y="4407932"/>
            <a:ext cx="2177653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Melanoma (MEL)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948214" y="4791075"/>
            <a:ext cx="6066592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Neoplasia maligna más agresiva. Requiere diagnóstico y tratamiento inmediatos para optimizar el pronóstico.</a:t>
            </a:r>
            <a:endParaRPr lang="en-US" sz="1450" dirty="0"/>
          </a:p>
        </p:txBody>
      </p:sp>
      <p:sp>
        <p:nvSpPr>
          <p:cNvPr id="9" name="Shape 5"/>
          <p:cNvSpPr/>
          <p:nvPr/>
        </p:nvSpPr>
        <p:spPr>
          <a:xfrm>
            <a:off x="7407712" y="3644741"/>
            <a:ext cx="6482358" cy="1946672"/>
          </a:xfrm>
          <a:prstGeom prst="roundRect">
            <a:avLst>
              <a:gd name="adj" fmla="val 14263"/>
            </a:avLst>
          </a:prstGeom>
          <a:solidFill>
            <a:srgbClr val="00002E">
              <a:alpha val="75000"/>
            </a:srgbClr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7430572" y="3667601"/>
            <a:ext cx="6436638" cy="555308"/>
          </a:xfrm>
          <a:prstGeom prst="roundRect">
            <a:avLst>
              <a:gd name="adj" fmla="val 45061"/>
            </a:avLst>
          </a:prstGeom>
          <a:solidFill>
            <a:srgbClr val="00002E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10004" y="3760232"/>
            <a:ext cx="277654" cy="34706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615595" y="4407932"/>
            <a:ext cx="2448639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Nevus Melanocítico (NV)</a:t>
            </a:r>
            <a:endParaRPr lang="en-US" sz="1700" dirty="0"/>
          </a:p>
        </p:txBody>
      </p:sp>
      <p:sp>
        <p:nvSpPr>
          <p:cNvPr id="13" name="Text 8"/>
          <p:cNvSpPr/>
          <p:nvPr/>
        </p:nvSpPr>
        <p:spPr>
          <a:xfrm>
            <a:off x="7615595" y="4791075"/>
            <a:ext cx="6066592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Lesión benigna más común. Seguimiento clínico según características morfológicas y evolutivas.</a:t>
            </a:r>
            <a:endParaRPr lang="en-US" sz="1450" dirty="0"/>
          </a:p>
        </p:txBody>
      </p:sp>
      <p:sp>
        <p:nvSpPr>
          <p:cNvPr id="14" name="Shape 9"/>
          <p:cNvSpPr/>
          <p:nvPr/>
        </p:nvSpPr>
        <p:spPr>
          <a:xfrm>
            <a:off x="740331" y="5776436"/>
            <a:ext cx="6482358" cy="1946672"/>
          </a:xfrm>
          <a:prstGeom prst="roundRect">
            <a:avLst>
              <a:gd name="adj" fmla="val 14263"/>
            </a:avLst>
          </a:prstGeom>
          <a:solidFill>
            <a:srgbClr val="00002E">
              <a:alpha val="75000"/>
            </a:srgbClr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763191" y="5799296"/>
            <a:ext cx="6436638" cy="555308"/>
          </a:xfrm>
          <a:prstGeom prst="roundRect">
            <a:avLst>
              <a:gd name="adj" fmla="val 45061"/>
            </a:avLst>
          </a:prstGeom>
          <a:solidFill>
            <a:srgbClr val="00002E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2623" y="5891927"/>
            <a:ext cx="277654" cy="347067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48214" y="6539627"/>
            <a:ext cx="291238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Carcinoma Basocelular (BCC)</a:t>
            </a:r>
            <a:endParaRPr lang="en-US" sz="1700" dirty="0"/>
          </a:p>
        </p:txBody>
      </p:sp>
      <p:sp>
        <p:nvSpPr>
          <p:cNvPr id="18" name="Text 12"/>
          <p:cNvSpPr/>
          <p:nvPr/>
        </p:nvSpPr>
        <p:spPr>
          <a:xfrm>
            <a:off x="948214" y="6922770"/>
            <a:ext cx="6066592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Neoplasia maligna de crecimiento lento con bajo potencial metastásico pero capacidad destructiva local.</a:t>
            </a:r>
            <a:endParaRPr lang="en-US" sz="1450" dirty="0"/>
          </a:p>
        </p:txBody>
      </p:sp>
      <p:sp>
        <p:nvSpPr>
          <p:cNvPr id="19" name="Shape 13"/>
          <p:cNvSpPr/>
          <p:nvPr/>
        </p:nvSpPr>
        <p:spPr>
          <a:xfrm>
            <a:off x="7407712" y="5776436"/>
            <a:ext cx="6482358" cy="1946672"/>
          </a:xfrm>
          <a:prstGeom prst="roundRect">
            <a:avLst>
              <a:gd name="adj" fmla="val 14263"/>
            </a:avLst>
          </a:prstGeom>
          <a:solidFill>
            <a:srgbClr val="00002E">
              <a:alpha val="75000"/>
            </a:srgbClr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7430572" y="5799296"/>
            <a:ext cx="6436638" cy="555308"/>
          </a:xfrm>
          <a:prstGeom prst="roundRect">
            <a:avLst>
              <a:gd name="adj" fmla="val 45061"/>
            </a:avLst>
          </a:prstGeom>
          <a:solidFill>
            <a:srgbClr val="00002E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10004" y="5891927"/>
            <a:ext cx="277654" cy="347067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615595" y="6539627"/>
            <a:ext cx="275701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Queratosis Actínica (AKIEC)</a:t>
            </a:r>
            <a:endParaRPr lang="en-US" sz="1700" dirty="0"/>
          </a:p>
        </p:txBody>
      </p:sp>
      <p:sp>
        <p:nvSpPr>
          <p:cNvPr id="23" name="Text 16"/>
          <p:cNvSpPr/>
          <p:nvPr/>
        </p:nvSpPr>
        <p:spPr>
          <a:xfrm>
            <a:off x="7615595" y="6922770"/>
            <a:ext cx="6066592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Lesión precancerosa con potencial de transformación maligna hacia carcinoma escamocelular.</a:t>
            </a:r>
            <a:endParaRPr lang="en-US" sz="1450" dirty="0"/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6231A711-64F7-C7EB-AE10-1D6AD02A7C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27664" y="7755474"/>
            <a:ext cx="1692378" cy="45768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22948"/>
            <a:ext cx="7468553" cy="1231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Metodología de Inteligencia Artificial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268855"/>
            <a:ext cx="1047274" cy="18576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94428" y="2478286"/>
            <a:ext cx="3097054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Preprocesamiento de Datos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2094428" y="2911912"/>
            <a:ext cx="6211848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Normalización de imágenes, técnicas de data augmentation para incrementar la variabilidad del dataset y creación de subconjuntos balanceados por categoría diagnóstica.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4126468"/>
            <a:ext cx="1047274" cy="18576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94428" y="4335899"/>
            <a:ext cx="3940254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Redes Neuronales Convolucionales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2094428" y="4769525"/>
            <a:ext cx="6211848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Implementación de arquitecturas CNN especializadas en visión por computador, incluyendo transfer learning con modelos preentrenados en ImageNet.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5984081"/>
            <a:ext cx="1047274" cy="15225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94428" y="6193512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Validación y Métricas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2094428" y="6627138"/>
            <a:ext cx="621184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Evaluación exhaustiva mediante precisión, sensibilidad, especificidad y F1-score, con especial énfasis en la detección de lesiones malignas.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4858" y="3065740"/>
            <a:ext cx="5999678" cy="562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Impacto en la Práctica Clínica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764858" y="3914894"/>
            <a:ext cx="4239339" cy="2812256"/>
          </a:xfrm>
          <a:prstGeom prst="roundRect">
            <a:avLst>
              <a:gd name="adj" fmla="val 10199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978932" y="4128968"/>
            <a:ext cx="573643" cy="573643"/>
          </a:xfrm>
          <a:prstGeom prst="roundRect">
            <a:avLst>
              <a:gd name="adj" fmla="val 15938634"/>
            </a:avLst>
          </a:prstGeom>
          <a:solidFill>
            <a:srgbClr val="F2B42D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690" y="4254460"/>
            <a:ext cx="258128" cy="3226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78932" y="4893826"/>
            <a:ext cx="2249567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Apoyo Diagnóstico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978932" y="5289590"/>
            <a:ext cx="3811191" cy="1223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Herramienta complementaria que potencia la precisión diagnóstica del especialista, especialmente en casos límite o de difícil clasificación visual.</a:t>
            </a:r>
            <a:endParaRPr lang="en-US" sz="1500" dirty="0"/>
          </a:p>
        </p:txBody>
      </p:sp>
      <p:sp>
        <p:nvSpPr>
          <p:cNvPr id="9" name="Shape 5"/>
          <p:cNvSpPr/>
          <p:nvPr/>
        </p:nvSpPr>
        <p:spPr>
          <a:xfrm>
            <a:off x="5195411" y="3914894"/>
            <a:ext cx="4239458" cy="2812256"/>
          </a:xfrm>
          <a:prstGeom prst="roundRect">
            <a:avLst>
              <a:gd name="adj" fmla="val 10199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5409486" y="4128968"/>
            <a:ext cx="573643" cy="573643"/>
          </a:xfrm>
          <a:prstGeom prst="roundRect">
            <a:avLst>
              <a:gd name="adj" fmla="val 15938634"/>
            </a:avLst>
          </a:prstGeom>
          <a:solidFill>
            <a:srgbClr val="D7425E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7243" y="4254460"/>
            <a:ext cx="258128" cy="32265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409486" y="4893826"/>
            <a:ext cx="2249567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Detección Temprana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5409486" y="5289590"/>
            <a:ext cx="3811310" cy="1223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Reducción significativa en los tiempos de diagnóstico, facilitando intervenciones terapéuticas oportunas y mejorando el pronóstico del paciente.</a:t>
            </a:r>
            <a:endParaRPr lang="en-US" sz="1500" dirty="0"/>
          </a:p>
        </p:txBody>
      </p:sp>
      <p:sp>
        <p:nvSpPr>
          <p:cNvPr id="14" name="Shape 9"/>
          <p:cNvSpPr/>
          <p:nvPr/>
        </p:nvSpPr>
        <p:spPr>
          <a:xfrm>
            <a:off x="9626084" y="3914894"/>
            <a:ext cx="4239458" cy="2812256"/>
          </a:xfrm>
          <a:prstGeom prst="roundRect">
            <a:avLst>
              <a:gd name="adj" fmla="val 10199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9840158" y="4128968"/>
            <a:ext cx="573643" cy="573643"/>
          </a:xfrm>
          <a:prstGeom prst="roundRect">
            <a:avLst>
              <a:gd name="adj" fmla="val 15938634"/>
            </a:avLst>
          </a:prstGeom>
          <a:solidFill>
            <a:srgbClr val="DD785E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7916" y="4254460"/>
            <a:ext cx="258128" cy="32265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840158" y="4893826"/>
            <a:ext cx="2249567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Accesibilidad Global</a:t>
            </a:r>
            <a:endParaRPr lang="en-US" sz="1750" dirty="0"/>
          </a:p>
        </p:txBody>
      </p:sp>
      <p:sp>
        <p:nvSpPr>
          <p:cNvPr id="18" name="Text 12"/>
          <p:cNvSpPr/>
          <p:nvPr/>
        </p:nvSpPr>
        <p:spPr>
          <a:xfrm>
            <a:off x="9840158" y="5289590"/>
            <a:ext cx="3811310" cy="1223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Democratización del acceso a herramientas diagnósticas avanzadas, especialmente beneficiosa en regiones con limitada disponibilidad de especialistas.</a:t>
            </a:r>
            <a:endParaRPr lang="en-US" sz="1500" dirty="0"/>
          </a:p>
        </p:txBody>
      </p:sp>
      <p:sp>
        <p:nvSpPr>
          <p:cNvPr id="19" name="Text 13"/>
          <p:cNvSpPr/>
          <p:nvPr/>
        </p:nvSpPr>
        <p:spPr>
          <a:xfrm>
            <a:off x="764858" y="6942177"/>
            <a:ext cx="13100685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37B61C8A-960C-E413-B948-4D809DB31A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22280" y="7639575"/>
            <a:ext cx="1812057" cy="490053"/>
          </a:xfrm>
          <a:prstGeom prst="rect">
            <a:avLst/>
          </a:prstGeom>
        </p:spPr>
      </p:pic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0653" y="318551"/>
            <a:ext cx="5506823" cy="2351710"/>
          </a:xfrm>
          <a:prstGeom prst="rect">
            <a:avLst/>
          </a:prstGeom>
        </p:spPr>
      </p:pic>
      <p:pic>
        <p:nvPicPr>
          <p:cNvPr id="22" name="Image 1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1698" y="137743"/>
            <a:ext cx="5296610" cy="27294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613</Words>
  <Application>Microsoft Office PowerPoint</Application>
  <PresentationFormat>Personalizado</PresentationFormat>
  <Paragraphs>73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Nunito Semi Bold</vt:lpstr>
      <vt:lpstr>Arial</vt:lpstr>
      <vt:lpstr>PT Sans</vt:lpstr>
      <vt:lpstr>Nunito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Carlos Andrés Beltrán Ardila</dc:creator>
  <cp:lastModifiedBy>Carlos Andrés Beltrán Ardila</cp:lastModifiedBy>
  <cp:revision>4</cp:revision>
  <dcterms:created xsi:type="dcterms:W3CDTF">2025-09-25T17:28:31Z</dcterms:created>
  <dcterms:modified xsi:type="dcterms:W3CDTF">2025-09-25T17:41:15Z</dcterms:modified>
</cp:coreProperties>
</file>